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0"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20" d="100"/>
          <a:sy n="120" d="100"/>
        </p:scale>
        <p:origin x="120" y="2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184DA70-C731-4C70-880D-CCD4705E623C}" type="datetime1">
              <a:rPr lang="en-US" smtClean="0"/>
              <a:t>9/23/2021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3A98EE3D-8CD1-4C3F-BD1C-C98C9596463C}" type="slidenum">
              <a:rPr lang="en-US" smtClean="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58151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2A279-0833-481D-8C56-F67FD0AC6C50}" type="datetime1">
              <a:rPr lang="en-US" smtClean="0"/>
              <a:t>9/23/2021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57628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87DA83-5663-4C9C-B9AA-0B40A3DAFF81}" type="datetime1">
              <a:rPr lang="en-US" smtClean="0"/>
              <a:t>9/23/2021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28499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E1D723-8F53-4F53-90B0-1982A396982E}" type="datetime1">
              <a:rPr lang="en-US" smtClean="0"/>
              <a:t>9/23/2021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49478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669AF7-7BEB-44E4-9852-375E34362B5B}" type="datetime1">
              <a:rPr lang="en-US" smtClean="0"/>
              <a:t>9/23/2021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9449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AAAC38D-0552-4C82-B593-E6124DFADBE2}" type="datetime1">
              <a:rPr lang="en-US" smtClean="0"/>
              <a:t>9/23/2021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58218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9DF0F1C-5577-4ACB-BB62-DF8F3C494C7E}" type="datetime1">
              <a:rPr lang="en-US" smtClean="0"/>
              <a:t>9/23/2021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37276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775B394-D9F9-4F0C-B15D-605F45CB9E9F}" type="datetime1">
              <a:rPr lang="en-US" smtClean="0"/>
              <a:t>9/23/2021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9705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667345-2558-425A-8533-9BFDBCE15005}" type="datetime1">
              <a:rPr lang="en-US" smtClean="0"/>
              <a:t>9/23/2021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62581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2BEA474-078D-4E9B-9B14-09A87B19DC46}" type="datetime1">
              <a:rPr lang="en-US" smtClean="0"/>
              <a:t>9/23/2021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pPr/>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92259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907D986-8816-4272-A432-0437A28A9828}" type="datetime1">
              <a:rPr lang="en-US" smtClean="0"/>
              <a:t>9/23/2021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91359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62D6E202-B606-4609-B914-27C9371A1F6D}" type="datetime1">
              <a:rPr lang="en-US" smtClean="0"/>
              <a:t>9/23/2021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3A98EE3D-8CD1-4C3F-BD1C-C98C9596463C}" type="slidenum">
              <a:rPr lang="en-US" smtClean="0"/>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3575839"/>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p:hf sldNum="0" hdr="0" ftr="0" dt="0"/>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B376A39-154E-4672-B6EA-EA77F28CF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7F330F7-B3EC-45B3-A3B9-8B43F6EE2C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AFB70F9A-09EA-4E36-A651-008510A81E5B}"/>
              </a:ext>
            </a:extLst>
          </p:cNvPr>
          <p:cNvSpPr>
            <a:spLocks noGrp="1"/>
          </p:cNvSpPr>
          <p:nvPr>
            <p:ph type="ctrTitle"/>
          </p:nvPr>
        </p:nvSpPr>
        <p:spPr>
          <a:xfrm>
            <a:off x="5193458" y="964769"/>
            <a:ext cx="5525305" cy="2376915"/>
          </a:xfrm>
        </p:spPr>
        <p:txBody>
          <a:bodyPr>
            <a:normAutofit/>
          </a:bodyPr>
          <a:lstStyle/>
          <a:p>
            <a:r>
              <a:rPr lang="en-US" sz="5000"/>
              <a:t>Virtual Remote Instruction Plan</a:t>
            </a:r>
          </a:p>
        </p:txBody>
      </p:sp>
      <p:sp>
        <p:nvSpPr>
          <p:cNvPr id="3" name="Subtitle 2">
            <a:extLst>
              <a:ext uri="{FF2B5EF4-FFF2-40B4-BE49-F238E27FC236}">
                <a16:creationId xmlns:a16="http://schemas.microsoft.com/office/drawing/2014/main" id="{50E08F65-59BF-445F-9AFC-981E480714CD}"/>
              </a:ext>
            </a:extLst>
          </p:cNvPr>
          <p:cNvSpPr>
            <a:spLocks noGrp="1"/>
          </p:cNvSpPr>
          <p:nvPr>
            <p:ph type="subTitle" idx="1"/>
          </p:nvPr>
        </p:nvSpPr>
        <p:spPr>
          <a:xfrm>
            <a:off x="5193458" y="3529159"/>
            <a:ext cx="5530919" cy="1612688"/>
          </a:xfrm>
        </p:spPr>
        <p:txBody>
          <a:bodyPr>
            <a:normAutofit fontScale="92500" lnSpcReduction="20000"/>
          </a:bodyPr>
          <a:lstStyle/>
          <a:p>
            <a:r>
              <a:rPr lang="en-US" dirty="0"/>
              <a:t>2021-2022</a:t>
            </a:r>
          </a:p>
          <a:p>
            <a:endParaRPr lang="en-US" dirty="0"/>
          </a:p>
          <a:p>
            <a:endParaRPr lang="en-US" dirty="0"/>
          </a:p>
          <a:p>
            <a:r>
              <a:rPr lang="en-US" dirty="0"/>
              <a:t>                                                                                      </a:t>
            </a:r>
          </a:p>
        </p:txBody>
      </p:sp>
      <p:grpSp>
        <p:nvGrpSpPr>
          <p:cNvPr id="14" name="Group 13">
            <a:extLst>
              <a:ext uri="{FF2B5EF4-FFF2-40B4-BE49-F238E27FC236}">
                <a16:creationId xmlns:a16="http://schemas.microsoft.com/office/drawing/2014/main" id="{1B59C93E-408B-4A18-8823-245025D182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2239" y="482171"/>
            <a:ext cx="4074533" cy="5149101"/>
            <a:chOff x="632239" y="482171"/>
            <a:chExt cx="4074533" cy="5149101"/>
          </a:xfrm>
        </p:grpSpPr>
        <p:sp>
          <p:nvSpPr>
            <p:cNvPr id="15" name="Rectangle 14">
              <a:extLst>
                <a:ext uri="{FF2B5EF4-FFF2-40B4-BE49-F238E27FC236}">
                  <a16:creationId xmlns:a16="http://schemas.microsoft.com/office/drawing/2014/main" id="{BD194DF9-E912-48FF-90D3-E9D8E64545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239" y="482171"/>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299F5B9F-C71E-4714-9F21-74DCC4D343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45298" y="812507"/>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Rectangle 17">
            <a:extLst>
              <a:ext uri="{FF2B5EF4-FFF2-40B4-BE49-F238E27FC236}">
                <a16:creationId xmlns:a16="http://schemas.microsoft.com/office/drawing/2014/main" id="{B16E59B7-2693-428B-87AD-D8A76E7252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8720" y="977099"/>
            <a:ext cx="3116213" cy="4136205"/>
          </a:xfrm>
          <a:prstGeom prst="rect">
            <a:avLst/>
          </a:prstGeom>
          <a:solidFill>
            <a:schemeClr val="bg1"/>
          </a:solid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779C9F2E-5D91-4123-A1B8-760892186AF1}"/>
              </a:ext>
            </a:extLst>
          </p:cNvPr>
          <p:cNvPicPr>
            <a:picLocks noChangeAspect="1"/>
          </p:cNvPicPr>
          <p:nvPr/>
        </p:nvPicPr>
        <p:blipFill rotWithShape="1">
          <a:blip r:embed="rId2">
            <a:extLst>
              <a:ext uri="{28A0092B-C50C-407E-A947-70E740481C1C}">
                <a14:useLocalDpi xmlns:a14="http://schemas.microsoft.com/office/drawing/2010/main" val="0"/>
              </a:ext>
            </a:extLst>
          </a:blip>
          <a:srcRect l="4285" r="5224" b="2"/>
          <a:stretch/>
        </p:blipFill>
        <p:spPr>
          <a:xfrm>
            <a:off x="1271223" y="1502843"/>
            <a:ext cx="2799103" cy="3093176"/>
          </a:xfrm>
          <a:prstGeom prst="rect">
            <a:avLst/>
          </a:prstGeom>
        </p:spPr>
      </p:pic>
      <p:cxnSp>
        <p:nvCxnSpPr>
          <p:cNvPr id="20" name="Straight Connector 19">
            <a:extLst>
              <a:ext uri="{FF2B5EF4-FFF2-40B4-BE49-F238E27FC236}">
                <a16:creationId xmlns:a16="http://schemas.microsoft.com/office/drawing/2014/main" id="{D89CA9A2-D0CB-48A6-B2ED-03C3EB3AD68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93459" y="3526496"/>
            <a:ext cx="5536119"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22" name="Picture 21">
            <a:extLst>
              <a:ext uri="{FF2B5EF4-FFF2-40B4-BE49-F238E27FC236}">
                <a16:creationId xmlns:a16="http://schemas.microsoft.com/office/drawing/2014/main" id="{8E11A2E1-5E39-4080-93B8-4811FE13D40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4" name="Straight Connector 23">
            <a:extLst>
              <a:ext uri="{FF2B5EF4-FFF2-40B4-BE49-F238E27FC236}">
                <a16:creationId xmlns:a16="http://schemas.microsoft.com/office/drawing/2014/main" id="{5A8467B7-9FAF-47EC-A36A-76A9020A51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357516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9D59B6-FF55-4608-9BAD-677673681E2A}"/>
              </a:ext>
            </a:extLst>
          </p:cNvPr>
          <p:cNvSpPr>
            <a:spLocks noGrp="1"/>
          </p:cNvSpPr>
          <p:nvPr>
            <p:ph type="title"/>
          </p:nvPr>
        </p:nvSpPr>
        <p:spPr/>
        <p:txBody>
          <a:bodyPr/>
          <a:lstStyle/>
          <a:p>
            <a:r>
              <a:rPr lang="en-US" dirty="0"/>
              <a:t>Communication</a:t>
            </a:r>
          </a:p>
        </p:txBody>
      </p:sp>
      <p:sp>
        <p:nvSpPr>
          <p:cNvPr id="3" name="Content Placeholder 2">
            <a:extLst>
              <a:ext uri="{FF2B5EF4-FFF2-40B4-BE49-F238E27FC236}">
                <a16:creationId xmlns:a16="http://schemas.microsoft.com/office/drawing/2014/main" id="{EE2D0D6C-CDA2-4D90-AF53-BD59E30CA442}"/>
              </a:ext>
            </a:extLst>
          </p:cNvPr>
          <p:cNvSpPr>
            <a:spLocks noGrp="1"/>
          </p:cNvSpPr>
          <p:nvPr>
            <p:ph idx="1"/>
          </p:nvPr>
        </p:nvSpPr>
        <p:spPr/>
        <p:txBody>
          <a:bodyPr>
            <a:normAutofit fontScale="92500" lnSpcReduction="10000"/>
          </a:bodyPr>
          <a:lstStyle/>
          <a:p>
            <a:pPr>
              <a:buFont typeface="Wingdings" panose="05000000000000000000" pitchFamily="2" charset="2"/>
              <a:buChar char="§"/>
            </a:pPr>
            <a:r>
              <a:rPr lang="en-US" dirty="0"/>
              <a:t>Holmstead School will continue to maintain close communication with the New Jersey Department of Education (NJDOE) and the New Jersey Department of Health (NJDOH) to provide information and share resources on COVID-19 transmission, prevention, and control measures to establish procedures for notification and response to COVID-19 illness in our school.</a:t>
            </a:r>
          </a:p>
          <a:p>
            <a:pPr>
              <a:buFont typeface="Wingdings" panose="05000000000000000000" pitchFamily="2" charset="2"/>
              <a:buChar char="§"/>
            </a:pPr>
            <a:r>
              <a:rPr lang="en-US" dirty="0"/>
              <a:t>We will communicate information with transparency to all stakeholder groups.</a:t>
            </a:r>
          </a:p>
          <a:p>
            <a:pPr>
              <a:buFont typeface="Wingdings" panose="05000000000000000000" pitchFamily="2" charset="2"/>
              <a:buChar char="§"/>
            </a:pPr>
            <a:r>
              <a:rPr lang="en-US" dirty="0"/>
              <a:t>Our plan will be shared with all sending districts.</a:t>
            </a:r>
          </a:p>
          <a:p>
            <a:pPr marL="0" indent="0">
              <a:buNone/>
            </a:pPr>
            <a:r>
              <a:rPr lang="en-US" sz="1700" i="1" dirty="0"/>
              <a:t>Any COVID-19 control measures put in place will be consistent with applicable laws and regulations</a:t>
            </a:r>
            <a:r>
              <a:rPr lang="en-US" dirty="0"/>
              <a:t>.                                                                                                            										</a:t>
            </a:r>
            <a:fld id="{C87BF2F5-BC07-4F4E-B029-E7C06825DD61}" type="slidenum">
              <a:rPr lang="en-US" smtClean="0"/>
              <a:t>10</a:t>
            </a:fld>
            <a:endParaRPr lang="en-US" dirty="0"/>
          </a:p>
        </p:txBody>
      </p:sp>
    </p:spTree>
    <p:extLst>
      <p:ext uri="{BB962C8B-B14F-4D97-AF65-F5344CB8AC3E}">
        <p14:creationId xmlns:p14="http://schemas.microsoft.com/office/powerpoint/2010/main" val="37848518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0F214-7467-4C53-BFDE-A880E66965D8}"/>
              </a:ext>
            </a:extLst>
          </p:cNvPr>
          <p:cNvSpPr>
            <a:spLocks noGrp="1"/>
          </p:cNvSpPr>
          <p:nvPr>
            <p:ph type="title"/>
          </p:nvPr>
        </p:nvSpPr>
        <p:spPr/>
        <p:txBody>
          <a:bodyPr/>
          <a:lstStyle/>
          <a:p>
            <a:r>
              <a:rPr lang="en-US" dirty="0"/>
              <a:t>Virtual instruction due to quarantine status</a:t>
            </a:r>
          </a:p>
        </p:txBody>
      </p:sp>
      <p:sp>
        <p:nvSpPr>
          <p:cNvPr id="3" name="Content Placeholder 2">
            <a:extLst>
              <a:ext uri="{FF2B5EF4-FFF2-40B4-BE49-F238E27FC236}">
                <a16:creationId xmlns:a16="http://schemas.microsoft.com/office/drawing/2014/main" id="{106017A5-51D2-4DAB-8366-2939BDC427DC}"/>
              </a:ext>
            </a:extLst>
          </p:cNvPr>
          <p:cNvSpPr>
            <a:spLocks noGrp="1"/>
          </p:cNvSpPr>
          <p:nvPr>
            <p:ph idx="1"/>
          </p:nvPr>
        </p:nvSpPr>
        <p:spPr/>
        <p:txBody>
          <a:bodyPr>
            <a:normAutofit fontScale="92500"/>
          </a:bodyPr>
          <a:lstStyle/>
          <a:p>
            <a:pPr>
              <a:buFont typeface="Wingdings" panose="05000000000000000000" pitchFamily="2" charset="2"/>
              <a:buChar char="§"/>
            </a:pPr>
            <a:r>
              <a:rPr lang="en-US" dirty="0"/>
              <a:t>At present, we will not be offering an all-virtual learning option for students.</a:t>
            </a:r>
          </a:p>
          <a:p>
            <a:pPr>
              <a:buFont typeface="Wingdings" panose="05000000000000000000" pitchFamily="2" charset="2"/>
              <a:buChar char="§"/>
            </a:pPr>
            <a:r>
              <a:rPr lang="en-US" dirty="0"/>
              <a:t>Students who are required to quarantine based on close contact determined by the school nurse, will access instruction via live-stream to </a:t>
            </a:r>
            <a:r>
              <a:rPr lang="en-US"/>
              <a:t>their classes.</a:t>
            </a:r>
            <a:endParaRPr lang="en-US" dirty="0"/>
          </a:p>
          <a:p>
            <a:pPr>
              <a:buFont typeface="Wingdings" panose="05000000000000000000" pitchFamily="2" charset="2"/>
              <a:buChar char="§"/>
            </a:pPr>
            <a:r>
              <a:rPr lang="en-US" dirty="0"/>
              <a:t>In the event that a large group of students have to quarantine, they will receive live-stream via Microsoft Teams for core instruction and virtual related services.</a:t>
            </a:r>
          </a:p>
          <a:p>
            <a:pPr>
              <a:buFont typeface="Wingdings" panose="05000000000000000000" pitchFamily="2" charset="2"/>
              <a:buChar char="§"/>
            </a:pPr>
            <a:r>
              <a:rPr lang="en-US" dirty="0"/>
              <a:t>If the entire school has to close to quarantine, teachers will provide instruction via Microsoft Teams and adhere to the current bell schedule.  Failure to log on will be considered an unexcused absence.           		                                                                     </a:t>
            </a:r>
            <a:fld id="{9194F061-AE5F-4657-80F9-A040CB4E3C06}" type="slidenum">
              <a:rPr lang="en-US" smtClean="0"/>
              <a:t>11</a:t>
            </a:fld>
            <a:endParaRPr lang="en-US" dirty="0"/>
          </a:p>
        </p:txBody>
      </p:sp>
    </p:spTree>
    <p:extLst>
      <p:ext uri="{BB962C8B-B14F-4D97-AF65-F5344CB8AC3E}">
        <p14:creationId xmlns:p14="http://schemas.microsoft.com/office/powerpoint/2010/main" val="67504851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CB970-E492-4AE5-AE72-1142ACD17560}"/>
              </a:ext>
            </a:extLst>
          </p:cNvPr>
          <p:cNvSpPr>
            <a:spLocks noGrp="1"/>
          </p:cNvSpPr>
          <p:nvPr>
            <p:ph type="title"/>
          </p:nvPr>
        </p:nvSpPr>
        <p:spPr/>
        <p:txBody>
          <a:bodyPr/>
          <a:lstStyle/>
          <a:p>
            <a:r>
              <a:rPr lang="en-US" dirty="0"/>
              <a:t>Technology – student devices</a:t>
            </a:r>
          </a:p>
        </p:txBody>
      </p:sp>
      <p:sp>
        <p:nvSpPr>
          <p:cNvPr id="3" name="Content Placeholder 2">
            <a:extLst>
              <a:ext uri="{FF2B5EF4-FFF2-40B4-BE49-F238E27FC236}">
                <a16:creationId xmlns:a16="http://schemas.microsoft.com/office/drawing/2014/main" id="{F814BF14-44C5-4F0F-AC7C-5E5B1BC649AD}"/>
              </a:ext>
            </a:extLst>
          </p:cNvPr>
          <p:cNvSpPr>
            <a:spLocks noGrp="1"/>
          </p:cNvSpPr>
          <p:nvPr>
            <p:ph idx="1"/>
          </p:nvPr>
        </p:nvSpPr>
        <p:spPr/>
        <p:txBody>
          <a:bodyPr>
            <a:normAutofit fontScale="92500"/>
          </a:bodyPr>
          <a:lstStyle/>
          <a:p>
            <a:r>
              <a:rPr lang="en-US" dirty="0"/>
              <a:t>A survey is being generated to evaluate student access to a device and internet connection.</a:t>
            </a:r>
          </a:p>
          <a:p>
            <a:r>
              <a:rPr lang="en-US" dirty="0"/>
              <a:t>Students who do not have a device will be assigned one by Holmstead School.</a:t>
            </a:r>
          </a:p>
          <a:p>
            <a:r>
              <a:rPr lang="en-US" dirty="0"/>
              <a:t>Students have all been provided login information for Microsoft products, including Teams.</a:t>
            </a:r>
          </a:p>
          <a:p>
            <a:r>
              <a:rPr lang="en-US" dirty="0"/>
              <a:t>Students and parent have all been provided login information for Realtime, where they can access their grades.</a:t>
            </a:r>
          </a:p>
          <a:p>
            <a:pPr marL="0" indent="0">
              <a:buNone/>
            </a:pPr>
            <a:r>
              <a:rPr lang="en-US" sz="1600" i="1" dirty="0"/>
              <a:t>Liza will continue to be available for technical support and assistance with technology issues</a:t>
            </a:r>
            <a:r>
              <a:rPr lang="en-US" sz="2600" dirty="0"/>
              <a:t>.                                         									         </a:t>
            </a:r>
            <a:fld id="{40A70FE7-EA50-44E2-904C-7844B47EAC83}" type="slidenum">
              <a:rPr lang="en-US" sz="2600" smtClean="0"/>
              <a:t>12</a:t>
            </a:fld>
            <a:endParaRPr lang="en-US" sz="2600" dirty="0"/>
          </a:p>
        </p:txBody>
      </p:sp>
    </p:spTree>
    <p:extLst>
      <p:ext uri="{BB962C8B-B14F-4D97-AF65-F5344CB8AC3E}">
        <p14:creationId xmlns:p14="http://schemas.microsoft.com/office/powerpoint/2010/main" val="129306161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78924-C1A8-4EDC-AAC1-5865C5EFFC6B}"/>
              </a:ext>
            </a:extLst>
          </p:cNvPr>
          <p:cNvSpPr>
            <a:spLocks noGrp="1"/>
          </p:cNvSpPr>
          <p:nvPr>
            <p:ph type="title"/>
          </p:nvPr>
        </p:nvSpPr>
        <p:spPr/>
        <p:txBody>
          <a:bodyPr/>
          <a:lstStyle/>
          <a:p>
            <a:r>
              <a:rPr lang="en-US" dirty="0"/>
              <a:t>Food Services</a:t>
            </a:r>
          </a:p>
        </p:txBody>
      </p:sp>
      <p:sp>
        <p:nvSpPr>
          <p:cNvPr id="3" name="Content Placeholder 2">
            <a:extLst>
              <a:ext uri="{FF2B5EF4-FFF2-40B4-BE49-F238E27FC236}">
                <a16:creationId xmlns:a16="http://schemas.microsoft.com/office/drawing/2014/main" id="{34BFB791-E39C-4AE6-87E0-FEAB9B5BA136}"/>
              </a:ext>
            </a:extLst>
          </p:cNvPr>
          <p:cNvSpPr>
            <a:spLocks noGrp="1"/>
          </p:cNvSpPr>
          <p:nvPr>
            <p:ph idx="1"/>
          </p:nvPr>
        </p:nvSpPr>
        <p:spPr/>
        <p:txBody>
          <a:bodyPr/>
          <a:lstStyle/>
          <a:p>
            <a:r>
              <a:rPr lang="en-US" dirty="0"/>
              <a:t>Holmstead will continue to offer lunch options daily.</a:t>
            </a:r>
          </a:p>
          <a:p>
            <a:r>
              <a:rPr lang="en-US" dirty="0"/>
              <a:t>Students who qualify for free lunch through their public school district will be provided with free lunch at Holmstead School.</a:t>
            </a:r>
          </a:p>
          <a:p>
            <a:r>
              <a:rPr lang="en-US" dirty="0"/>
              <a:t>In the event that the school has to close to quarantine, students who qualify for free lunch will be able to access grab and go lunch through their public school district.           </a:t>
            </a:r>
          </a:p>
          <a:p>
            <a:endParaRPr lang="en-US" dirty="0"/>
          </a:p>
          <a:p>
            <a:pPr marL="0" indent="0">
              <a:buNone/>
            </a:pPr>
            <a:r>
              <a:rPr lang="en-US" dirty="0"/>
              <a:t>										</a:t>
            </a:r>
            <a:fld id="{7834093E-3C52-4AC6-8801-774B3F415334}" type="slidenum">
              <a:rPr lang="en-US" smtClean="0"/>
              <a:t>13</a:t>
            </a:fld>
            <a:endParaRPr lang="en-US" dirty="0"/>
          </a:p>
        </p:txBody>
      </p:sp>
    </p:spTree>
    <p:extLst>
      <p:ext uri="{BB962C8B-B14F-4D97-AF65-F5344CB8AC3E}">
        <p14:creationId xmlns:p14="http://schemas.microsoft.com/office/powerpoint/2010/main" val="232580244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9CF61-71AD-4E2B-964E-04DA55F3D35E}"/>
              </a:ext>
            </a:extLst>
          </p:cNvPr>
          <p:cNvSpPr>
            <a:spLocks noGrp="1"/>
          </p:cNvSpPr>
          <p:nvPr>
            <p:ph type="title"/>
          </p:nvPr>
        </p:nvSpPr>
        <p:spPr/>
        <p:txBody>
          <a:bodyPr>
            <a:normAutofit/>
          </a:bodyPr>
          <a:lstStyle/>
          <a:p>
            <a:r>
              <a:rPr lang="en-US" sz="1800" dirty="0"/>
              <a:t>Table of Contents</a:t>
            </a:r>
          </a:p>
        </p:txBody>
      </p:sp>
      <p:sp>
        <p:nvSpPr>
          <p:cNvPr id="3" name="Content Placeholder 2">
            <a:extLst>
              <a:ext uri="{FF2B5EF4-FFF2-40B4-BE49-F238E27FC236}">
                <a16:creationId xmlns:a16="http://schemas.microsoft.com/office/drawing/2014/main" id="{448FF9C9-3350-4422-BFE2-FB6A1733D5FE}"/>
              </a:ext>
            </a:extLst>
          </p:cNvPr>
          <p:cNvSpPr>
            <a:spLocks noGrp="1"/>
          </p:cNvSpPr>
          <p:nvPr>
            <p:ph idx="1"/>
          </p:nvPr>
        </p:nvSpPr>
        <p:spPr/>
        <p:txBody>
          <a:bodyPr>
            <a:normAutofit fontScale="70000" lnSpcReduction="20000"/>
          </a:bodyPr>
          <a:lstStyle/>
          <a:p>
            <a:r>
              <a:rPr lang="en-US" dirty="0"/>
              <a:t>Health and Safety Guidance for 2021-2022……………………………………………….3</a:t>
            </a:r>
          </a:p>
          <a:p>
            <a:r>
              <a:rPr lang="en-US" dirty="0"/>
              <a:t>Masks………………………………………………………………………………………4</a:t>
            </a:r>
          </a:p>
          <a:p>
            <a:r>
              <a:rPr lang="en-US" dirty="0"/>
              <a:t>Physical Distancing…………………………………………………………………………5</a:t>
            </a:r>
          </a:p>
          <a:p>
            <a:r>
              <a:rPr lang="en-US" dirty="0"/>
              <a:t>Exposure Protocols……………………………………………………………..………..6,7</a:t>
            </a:r>
          </a:p>
          <a:p>
            <a:r>
              <a:rPr lang="en-US" dirty="0"/>
              <a:t>Screening…………………………………………………………………………………...8</a:t>
            </a:r>
          </a:p>
          <a:p>
            <a:r>
              <a:rPr lang="en-US" dirty="0"/>
              <a:t>Contact Tracing…………………………………………………………………………….9</a:t>
            </a:r>
          </a:p>
          <a:p>
            <a:r>
              <a:rPr lang="en-US" dirty="0"/>
              <a:t>Communication……………………………………………………………………………10</a:t>
            </a:r>
          </a:p>
          <a:p>
            <a:r>
              <a:rPr lang="en-US" dirty="0"/>
              <a:t>Virtual Instruction due to Quarantine Status………………………………………. . . . . . .11</a:t>
            </a:r>
          </a:p>
          <a:p>
            <a:r>
              <a:rPr lang="en-US" dirty="0"/>
              <a:t>Technology – Student Device……………………………………………………...………12</a:t>
            </a:r>
          </a:p>
          <a:p>
            <a:r>
              <a:rPr lang="en-US" dirty="0"/>
              <a:t>Food Services………………………………………………………………………………13                                                   </a:t>
            </a:r>
            <a:fld id="{F35BAD7C-5C06-4667-AEFD-435A6D7AFDA4}" type="slidenum">
              <a:rPr lang="en-US" smtClean="0"/>
              <a:t>2</a:t>
            </a:fld>
            <a:endParaRPr lang="en-US" dirty="0"/>
          </a:p>
        </p:txBody>
      </p:sp>
    </p:spTree>
    <p:extLst>
      <p:ext uri="{BB962C8B-B14F-4D97-AF65-F5344CB8AC3E}">
        <p14:creationId xmlns:p14="http://schemas.microsoft.com/office/powerpoint/2010/main" val="333396246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EFF54-3E2B-40DB-8B41-094F261F1454}"/>
              </a:ext>
            </a:extLst>
          </p:cNvPr>
          <p:cNvSpPr>
            <a:spLocks noGrp="1"/>
          </p:cNvSpPr>
          <p:nvPr>
            <p:ph type="title"/>
          </p:nvPr>
        </p:nvSpPr>
        <p:spPr/>
        <p:txBody>
          <a:bodyPr>
            <a:normAutofit/>
          </a:bodyPr>
          <a:lstStyle/>
          <a:p>
            <a:r>
              <a:rPr lang="en-US" sz="2400" dirty="0"/>
              <a:t>The road forward:  health and safety guidance for the 2021-2022 school year</a:t>
            </a:r>
          </a:p>
        </p:txBody>
      </p:sp>
      <p:sp>
        <p:nvSpPr>
          <p:cNvPr id="3" name="Content Placeholder 2">
            <a:extLst>
              <a:ext uri="{FF2B5EF4-FFF2-40B4-BE49-F238E27FC236}">
                <a16:creationId xmlns:a16="http://schemas.microsoft.com/office/drawing/2014/main" id="{685A7AF0-2D94-45CB-9E17-7322641F1D30}"/>
              </a:ext>
            </a:extLst>
          </p:cNvPr>
          <p:cNvSpPr>
            <a:spLocks noGrp="1"/>
          </p:cNvSpPr>
          <p:nvPr>
            <p:ph idx="1"/>
          </p:nvPr>
        </p:nvSpPr>
        <p:spPr/>
        <p:txBody>
          <a:bodyPr>
            <a:normAutofit lnSpcReduction="10000"/>
          </a:bodyPr>
          <a:lstStyle/>
          <a:p>
            <a:r>
              <a:rPr lang="en-US" dirty="0"/>
              <a:t>Holmstead School will continue to provide FULL DAY, FULL-TIME, IN-PERSON INSTRUCTION for the 2021-2022 school year based on guidance from the New Jersey Department of Education (NJDOE) and New Jersey Department of Health (NJDOH).  All virtual instruction is no longer an option.</a:t>
            </a:r>
          </a:p>
          <a:p>
            <a:r>
              <a:rPr lang="en-US" dirty="0"/>
              <a:t>This guidance includes a range of strategies to implement in order to reduce risks to students and staff from COVID-19 while still allowing for fulltime in-person learning.  While the State is committed to a resumption of normalcy, the data will continue to be monitored and decisions will be guided by science to ensure that we maintain safe and healthy school communities.                                                                                        </a:t>
            </a:r>
            <a:fld id="{9EABE449-D507-4AB1-B45C-121E15F015AC}" type="slidenum">
              <a:rPr lang="en-US" smtClean="0"/>
              <a:t>3</a:t>
            </a:fld>
            <a:endParaRPr lang="en-US" dirty="0"/>
          </a:p>
        </p:txBody>
      </p:sp>
    </p:spTree>
    <p:extLst>
      <p:ext uri="{BB962C8B-B14F-4D97-AF65-F5344CB8AC3E}">
        <p14:creationId xmlns:p14="http://schemas.microsoft.com/office/powerpoint/2010/main" val="267169049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9CD46-6458-4314-99E1-6935ACA131D7}"/>
              </a:ext>
            </a:extLst>
          </p:cNvPr>
          <p:cNvSpPr>
            <a:spLocks noGrp="1"/>
          </p:cNvSpPr>
          <p:nvPr>
            <p:ph type="title"/>
          </p:nvPr>
        </p:nvSpPr>
        <p:spPr/>
        <p:txBody>
          <a:bodyPr/>
          <a:lstStyle/>
          <a:p>
            <a:r>
              <a:rPr lang="en-US" dirty="0"/>
              <a:t>Mask wearing protocol</a:t>
            </a:r>
          </a:p>
        </p:txBody>
      </p:sp>
      <p:sp>
        <p:nvSpPr>
          <p:cNvPr id="3" name="Content Placeholder 2">
            <a:extLst>
              <a:ext uri="{FF2B5EF4-FFF2-40B4-BE49-F238E27FC236}">
                <a16:creationId xmlns:a16="http://schemas.microsoft.com/office/drawing/2014/main" id="{1698F25A-0E86-41C2-AD25-42D0519B67CB}"/>
              </a:ext>
            </a:extLst>
          </p:cNvPr>
          <p:cNvSpPr>
            <a:spLocks noGrp="1"/>
          </p:cNvSpPr>
          <p:nvPr>
            <p:ph idx="1"/>
          </p:nvPr>
        </p:nvSpPr>
        <p:spPr/>
        <p:txBody>
          <a:bodyPr>
            <a:normAutofit fontScale="47500" lnSpcReduction="20000"/>
          </a:bodyPr>
          <a:lstStyle/>
          <a:p>
            <a:pPr marL="0" indent="0">
              <a:buNone/>
            </a:pPr>
            <a:r>
              <a:rPr lang="en-US" dirty="0"/>
              <a:t>Executive Order 251 requires that all staff, students, and visitors wear a mask, regardless of vaccination status, in the indoor premises of all school buildings.  The only exceptions are as follows:</a:t>
            </a:r>
          </a:p>
          <a:p>
            <a:r>
              <a:rPr lang="en-US" dirty="0"/>
              <a:t>When doing so would inhibit the individual’s health, such as when the individual is exposed to extreme heat indoors;</a:t>
            </a:r>
          </a:p>
          <a:p>
            <a:r>
              <a:rPr lang="en-US" dirty="0"/>
              <a:t>When the individual has trouble breathing, is unconscious, incapacitated, or otherwise unable to remove a face mask without assistance;</a:t>
            </a:r>
          </a:p>
          <a:p>
            <a:r>
              <a:rPr lang="en-US" dirty="0"/>
              <a:t>When a student’s documented medical condition or disability, as reflected in an Individualized Education Program (IEP) or Education Plan pursuant to Section 504 of the Rehabilitation Act of 1973, precludes use of a face mask;</a:t>
            </a:r>
          </a:p>
          <a:p>
            <a:r>
              <a:rPr lang="en-US" dirty="0"/>
              <a:t>When the individual is under two (2) year of age;</a:t>
            </a:r>
          </a:p>
          <a:p>
            <a:r>
              <a:rPr lang="en-US" dirty="0"/>
              <a:t>When the individual is engaged in activity that cannot physically be performed while wearing a mask, such as eating or drinking, or playing a musical instrument that would be obstructed by a face mask;</a:t>
            </a:r>
          </a:p>
          <a:p>
            <a:r>
              <a:rPr lang="en-US" dirty="0"/>
              <a:t>When the individual is engaged in high-intensity aerobic or anaerobic activity;</a:t>
            </a:r>
          </a:p>
          <a:p>
            <a:r>
              <a:rPr lang="en-US" dirty="0"/>
              <a:t>When a student is participating in high-intensity physical activities during a physical education class in a well-ventilated location and able to maintain a physical distance of six feet apart from all other individuals; or</a:t>
            </a:r>
          </a:p>
          <a:p>
            <a:r>
              <a:rPr lang="en-US" dirty="0"/>
              <a:t>When wearing a face mask creates an unsafe condition in which to operate equipment or execute a task.                                                                                   	    </a:t>
            </a:r>
            <a:fld id="{1699C4B5-35DC-4717-9324-E24B10877A51}" type="slidenum">
              <a:rPr lang="en-US" sz="2500" smtClean="0"/>
              <a:t>4</a:t>
            </a:fld>
            <a:endParaRPr lang="en-US" sz="2500" dirty="0"/>
          </a:p>
        </p:txBody>
      </p:sp>
    </p:spTree>
    <p:extLst>
      <p:ext uri="{BB962C8B-B14F-4D97-AF65-F5344CB8AC3E}">
        <p14:creationId xmlns:p14="http://schemas.microsoft.com/office/powerpoint/2010/main" val="370205608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0F366-88F8-4D59-8778-EC176408CF84}"/>
              </a:ext>
            </a:extLst>
          </p:cNvPr>
          <p:cNvSpPr>
            <a:spLocks noGrp="1"/>
          </p:cNvSpPr>
          <p:nvPr>
            <p:ph type="title"/>
          </p:nvPr>
        </p:nvSpPr>
        <p:spPr/>
        <p:txBody>
          <a:bodyPr/>
          <a:lstStyle/>
          <a:p>
            <a:r>
              <a:rPr lang="en-US" dirty="0"/>
              <a:t>Physical Distancing and </a:t>
            </a:r>
            <a:r>
              <a:rPr lang="en-US" dirty="0" err="1"/>
              <a:t>cohorting</a:t>
            </a:r>
            <a:endParaRPr lang="en-US" dirty="0"/>
          </a:p>
        </p:txBody>
      </p:sp>
      <p:sp>
        <p:nvSpPr>
          <p:cNvPr id="3" name="Content Placeholder 2">
            <a:extLst>
              <a:ext uri="{FF2B5EF4-FFF2-40B4-BE49-F238E27FC236}">
                <a16:creationId xmlns:a16="http://schemas.microsoft.com/office/drawing/2014/main" id="{8E56B403-6026-4DBF-921E-1C249FF2D92A}"/>
              </a:ext>
            </a:extLst>
          </p:cNvPr>
          <p:cNvSpPr>
            <a:spLocks noGrp="1"/>
          </p:cNvSpPr>
          <p:nvPr>
            <p:ph idx="1"/>
          </p:nvPr>
        </p:nvSpPr>
        <p:spPr/>
        <p:txBody>
          <a:bodyPr>
            <a:normAutofit fontScale="70000" lnSpcReduction="20000"/>
          </a:bodyPr>
          <a:lstStyle/>
          <a:p>
            <a:pPr marL="0" indent="0">
              <a:buNone/>
            </a:pPr>
            <a:r>
              <a:rPr lang="en-US" dirty="0"/>
              <a:t>Holmstead School will continue to maintain physical distancing measures in the classrooms and school building to the greatest extent possible as an effective COVID-19 prevention strategy.</a:t>
            </a:r>
          </a:p>
          <a:p>
            <a:pPr marL="0" indent="0">
              <a:buNone/>
            </a:pPr>
            <a:r>
              <a:rPr lang="en-US" dirty="0"/>
              <a:t>Holmstead School will also prioritize other prevention measures including masking, physical barriers, and the use of personal protective equipment.</a:t>
            </a:r>
          </a:p>
          <a:p>
            <a:r>
              <a:rPr lang="en-US" dirty="0"/>
              <a:t>Distance in classroom settings will be three to six feet between students to the extent possible</a:t>
            </a:r>
          </a:p>
          <a:p>
            <a:r>
              <a:rPr lang="en-US" dirty="0"/>
              <a:t>Desks will be faced in the same direction</a:t>
            </a:r>
          </a:p>
          <a:p>
            <a:r>
              <a:rPr lang="en-US" dirty="0"/>
              <a:t>Grouped seating arrangements will be avoided</a:t>
            </a:r>
          </a:p>
          <a:p>
            <a:pPr marL="0" indent="0">
              <a:buNone/>
            </a:pPr>
            <a:r>
              <a:rPr lang="en-US" dirty="0"/>
              <a:t>Holmstead School will implement physical distancing and barriers in the following areas, to the extent possible, that may pose a greater risk of transmission:</a:t>
            </a:r>
          </a:p>
          <a:p>
            <a:r>
              <a:rPr lang="en-US" dirty="0"/>
              <a:t>In common areas, in spaces where students may gather such as hallways and the lunch room</a:t>
            </a:r>
          </a:p>
          <a:p>
            <a:r>
              <a:rPr lang="en-US" dirty="0"/>
              <a:t>When masks may be removed, such as during lunch and/or during outdoor activities.                                                             </a:t>
            </a:r>
            <a:fld id="{97B57A8B-977F-435F-89FD-22CAB7472EC1}" type="slidenum">
              <a:rPr lang="en-US" smtClean="0"/>
              <a:t>5</a:t>
            </a:fld>
            <a:endParaRPr lang="en-US" dirty="0"/>
          </a:p>
        </p:txBody>
      </p:sp>
    </p:spTree>
    <p:extLst>
      <p:ext uri="{BB962C8B-B14F-4D97-AF65-F5344CB8AC3E}">
        <p14:creationId xmlns:p14="http://schemas.microsoft.com/office/powerpoint/2010/main" val="343157653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91DBD8-8ECA-4759-8880-D2AA5E212737}"/>
              </a:ext>
            </a:extLst>
          </p:cNvPr>
          <p:cNvSpPr>
            <a:spLocks noGrp="1"/>
          </p:cNvSpPr>
          <p:nvPr>
            <p:ph type="title"/>
          </p:nvPr>
        </p:nvSpPr>
        <p:spPr/>
        <p:txBody>
          <a:bodyPr/>
          <a:lstStyle/>
          <a:p>
            <a:r>
              <a:rPr lang="en-US" dirty="0"/>
              <a:t>Exposure protocols according to vaccination status</a:t>
            </a:r>
          </a:p>
        </p:txBody>
      </p:sp>
      <p:sp>
        <p:nvSpPr>
          <p:cNvPr id="3" name="Content Placeholder 2">
            <a:extLst>
              <a:ext uri="{FF2B5EF4-FFF2-40B4-BE49-F238E27FC236}">
                <a16:creationId xmlns:a16="http://schemas.microsoft.com/office/drawing/2014/main" id="{51DDB607-8287-4833-9CE4-317C57E93C3F}"/>
              </a:ext>
            </a:extLst>
          </p:cNvPr>
          <p:cNvSpPr>
            <a:spLocks noGrp="1"/>
          </p:cNvSpPr>
          <p:nvPr>
            <p:ph idx="1"/>
          </p:nvPr>
        </p:nvSpPr>
        <p:spPr/>
        <p:txBody>
          <a:bodyPr>
            <a:normAutofit fontScale="70000" lnSpcReduction="20000"/>
          </a:bodyPr>
          <a:lstStyle/>
          <a:p>
            <a:pPr marL="0" indent="0">
              <a:buNone/>
            </a:pPr>
            <a:r>
              <a:rPr lang="en-US" b="1" u="sng" dirty="0"/>
              <a:t>Vaccinated Staff/Students</a:t>
            </a:r>
          </a:p>
          <a:p>
            <a:pPr>
              <a:buFont typeface="Wingdings" panose="05000000000000000000" pitchFamily="2" charset="2"/>
              <a:buChar char="§"/>
            </a:pPr>
            <a:r>
              <a:rPr lang="en-US" b="1" dirty="0" err="1"/>
              <a:t>Asympotomatic</a:t>
            </a:r>
            <a:r>
              <a:rPr lang="en-US" dirty="0"/>
              <a:t>:  full vaccinated close contacts do not need to quarantine at home following an exposure (they can continue to attend school in-person and participate in other activities).</a:t>
            </a:r>
          </a:p>
          <a:p>
            <a:pPr marL="0" indent="0">
              <a:buNone/>
            </a:pPr>
            <a:r>
              <a:rPr lang="en-US" dirty="0"/>
              <a:t>COVID-19 testing is recommended for any fully vaccinated individual who has been identified as a close contact to a positive case.  A mask should be worn in other indoor public settings for 14 days </a:t>
            </a:r>
            <a:r>
              <a:rPr lang="en-US" u="sng" dirty="0"/>
              <a:t>or</a:t>
            </a:r>
            <a:r>
              <a:rPr lang="en-US" dirty="0"/>
              <a:t> until they received a negative COVID-19 test result.</a:t>
            </a:r>
          </a:p>
          <a:p>
            <a:pPr>
              <a:buFont typeface="Wingdings" panose="05000000000000000000" pitchFamily="2" charset="2"/>
              <a:buChar char="§"/>
            </a:pPr>
            <a:r>
              <a:rPr lang="en-US" b="1" dirty="0"/>
              <a:t>Symptomatic</a:t>
            </a:r>
            <a:r>
              <a:rPr lang="en-US" dirty="0"/>
              <a:t>:  the individual should remain out of work/school using illness days (just like any other illness) and be tested for COVID-19.</a:t>
            </a:r>
          </a:p>
          <a:p>
            <a:pPr lvl="1"/>
            <a:r>
              <a:rPr lang="en-US" b="1" dirty="0"/>
              <a:t>Negative Test Result</a:t>
            </a:r>
            <a:r>
              <a:rPr lang="en-US" dirty="0"/>
              <a:t>:  the individual may return to work/school once the COVID-19 test result has been received and reviewed by the nurse, symptoms have been resolved and they are fever free for at least 24 hours without using fever-reducing medication.</a:t>
            </a:r>
          </a:p>
          <a:p>
            <a:pPr lvl="1"/>
            <a:r>
              <a:rPr lang="en-US" b="1" dirty="0"/>
              <a:t>Positive Test Result</a:t>
            </a:r>
            <a:r>
              <a:rPr lang="en-US" dirty="0"/>
              <a:t>:  the individual must remain out of work/school from the date of testing and may return after 10 days of isolation as long as they are feeling better, symptoms are resolved and they have been fever free for at least 24 hours without using fever-reducing medications.       </a:t>
            </a:r>
          </a:p>
          <a:p>
            <a:pPr marL="457200" lvl="1" indent="0">
              <a:buNone/>
            </a:pPr>
            <a:r>
              <a:rPr lang="en-US" dirty="0"/>
              <a:t>                                                                                                                                                                                                </a:t>
            </a:r>
            <a:fld id="{8700ECEC-36F2-4624-80E8-68A4FF514B95}" type="slidenum">
              <a:rPr lang="en-US" smtClean="0"/>
              <a:pPr marL="457200" lvl="1" indent="0">
                <a:buNone/>
              </a:pPr>
              <a:t>6</a:t>
            </a:fld>
            <a:endParaRPr lang="en-US" dirty="0"/>
          </a:p>
        </p:txBody>
      </p:sp>
    </p:spTree>
    <p:extLst>
      <p:ext uri="{BB962C8B-B14F-4D97-AF65-F5344CB8AC3E}">
        <p14:creationId xmlns:p14="http://schemas.microsoft.com/office/powerpoint/2010/main" val="157869040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C784D-D151-4ADE-9D52-86E500219038}"/>
              </a:ext>
            </a:extLst>
          </p:cNvPr>
          <p:cNvSpPr>
            <a:spLocks noGrp="1"/>
          </p:cNvSpPr>
          <p:nvPr>
            <p:ph type="title"/>
          </p:nvPr>
        </p:nvSpPr>
        <p:spPr/>
        <p:txBody>
          <a:bodyPr/>
          <a:lstStyle/>
          <a:p>
            <a:r>
              <a:rPr lang="en-US" dirty="0"/>
              <a:t>Exposure protocols according to vaccination status</a:t>
            </a:r>
          </a:p>
        </p:txBody>
      </p:sp>
      <p:sp>
        <p:nvSpPr>
          <p:cNvPr id="3" name="Content Placeholder 2">
            <a:extLst>
              <a:ext uri="{FF2B5EF4-FFF2-40B4-BE49-F238E27FC236}">
                <a16:creationId xmlns:a16="http://schemas.microsoft.com/office/drawing/2014/main" id="{097F35A0-A01C-43F7-BD73-D67854EAA04F}"/>
              </a:ext>
            </a:extLst>
          </p:cNvPr>
          <p:cNvSpPr>
            <a:spLocks noGrp="1"/>
          </p:cNvSpPr>
          <p:nvPr>
            <p:ph idx="1"/>
          </p:nvPr>
        </p:nvSpPr>
        <p:spPr/>
        <p:txBody>
          <a:bodyPr>
            <a:normAutofit fontScale="62500" lnSpcReduction="20000"/>
          </a:bodyPr>
          <a:lstStyle/>
          <a:p>
            <a:pPr marL="0" indent="0">
              <a:buNone/>
            </a:pPr>
            <a:r>
              <a:rPr lang="en-US" b="1" u="sng" dirty="0"/>
              <a:t>Unvaccinated Staff/Students</a:t>
            </a:r>
          </a:p>
          <a:p>
            <a:pPr>
              <a:buFont typeface="Wingdings" panose="05000000000000000000" pitchFamily="2" charset="2"/>
              <a:buChar char="§"/>
            </a:pPr>
            <a:r>
              <a:rPr lang="en-US" dirty="0"/>
              <a:t>Close contacts who are not </a:t>
            </a:r>
            <a:r>
              <a:rPr lang="en-US" b="1" dirty="0"/>
              <a:t>fully</a:t>
            </a:r>
            <a:r>
              <a:rPr lang="en-US" dirty="0"/>
              <a:t> vaccinated are to be quarantined:</a:t>
            </a:r>
          </a:p>
          <a:p>
            <a:pPr lvl="1"/>
            <a:r>
              <a:rPr lang="en-US" dirty="0"/>
              <a:t>10 days from the date of last exposure, while our area is considered to be at a low or moderate risk for transmission of COVID-19 (green/yellow) or,</a:t>
            </a:r>
          </a:p>
          <a:p>
            <a:pPr lvl="1"/>
            <a:r>
              <a:rPr lang="en-US" dirty="0"/>
              <a:t>14 days from the date of last exposure, when the risk for transmission is considered to be high or very high (orange/red).</a:t>
            </a:r>
          </a:p>
          <a:p>
            <a:pPr>
              <a:buFont typeface="Wingdings" panose="05000000000000000000" pitchFamily="2" charset="2"/>
              <a:buChar char="§"/>
            </a:pPr>
            <a:r>
              <a:rPr lang="en-US" dirty="0"/>
              <a:t>Should an asymptomatic individual choose to be tested, they should still quarantine at home for 10 days (or 14) after exposure regardless of test result.  Employees will be required to use illness days during this time.</a:t>
            </a:r>
          </a:p>
          <a:p>
            <a:pPr>
              <a:buFont typeface="Wingdings" panose="05000000000000000000" pitchFamily="2" charset="2"/>
              <a:buChar char="§"/>
            </a:pPr>
            <a:r>
              <a:rPr lang="en-US" dirty="0"/>
              <a:t>If an unvaccinated individual experiences symptoms he/she should be tested for COVID-19.</a:t>
            </a:r>
          </a:p>
          <a:p>
            <a:pPr lvl="1"/>
            <a:r>
              <a:rPr lang="en-US" b="1" dirty="0"/>
              <a:t>Negative Test Result</a:t>
            </a:r>
            <a:r>
              <a:rPr lang="en-US" dirty="0"/>
              <a:t>:  the individual may return to work/school once the COVID-19 test result has been received and reviewed by the building nurse, 10 days have passed from when the individual was initially determined to have been a close contact, symptoms have been resolved and they have been fever free for at least 24 hours without using fever-reducing medication.</a:t>
            </a:r>
          </a:p>
          <a:p>
            <a:pPr lvl="1"/>
            <a:r>
              <a:rPr lang="en-US" b="1" dirty="0"/>
              <a:t>Positive Test Result</a:t>
            </a:r>
            <a:r>
              <a:rPr lang="en-US" dirty="0"/>
              <a:t>:  the individual must remain out of work/school from the date of testing and may return after 10 days of isolation as long as they are feeling better, symptoms are resolved and they have been fever free for at least 24 hours without using fever-reducing medication.                           </a:t>
            </a:r>
          </a:p>
          <a:p>
            <a:pPr lvl="1"/>
            <a:endParaRPr lang="en-US" dirty="0"/>
          </a:p>
          <a:p>
            <a:pPr marL="457200" lvl="1" indent="0">
              <a:buNone/>
            </a:pPr>
            <a:r>
              <a:rPr lang="en-US" dirty="0"/>
              <a:t>                                                                                                                                                                                                                                         </a:t>
            </a:r>
            <a:fld id="{B2530580-9794-428A-A206-3D7974ED829F}" type="slidenum">
              <a:rPr lang="en-US" smtClean="0"/>
              <a:pPr marL="457200" lvl="1" indent="0">
                <a:buNone/>
              </a:pPr>
              <a:t>7</a:t>
            </a:fld>
            <a:endParaRPr lang="en-US" dirty="0"/>
          </a:p>
        </p:txBody>
      </p:sp>
    </p:spTree>
    <p:extLst>
      <p:ext uri="{BB962C8B-B14F-4D97-AF65-F5344CB8AC3E}">
        <p14:creationId xmlns:p14="http://schemas.microsoft.com/office/powerpoint/2010/main" val="90342702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4A1AD-05ED-4723-9EA8-E985C2AFA636}"/>
              </a:ext>
            </a:extLst>
          </p:cNvPr>
          <p:cNvSpPr>
            <a:spLocks noGrp="1"/>
          </p:cNvSpPr>
          <p:nvPr>
            <p:ph type="title"/>
          </p:nvPr>
        </p:nvSpPr>
        <p:spPr/>
        <p:txBody>
          <a:bodyPr/>
          <a:lstStyle/>
          <a:p>
            <a:r>
              <a:rPr lang="en-US" dirty="0"/>
              <a:t>Screening</a:t>
            </a:r>
          </a:p>
        </p:txBody>
      </p:sp>
      <p:sp>
        <p:nvSpPr>
          <p:cNvPr id="3" name="Content Placeholder 2">
            <a:extLst>
              <a:ext uri="{FF2B5EF4-FFF2-40B4-BE49-F238E27FC236}">
                <a16:creationId xmlns:a16="http://schemas.microsoft.com/office/drawing/2014/main" id="{7E61A100-5282-4A08-9279-E95A341DA503}"/>
              </a:ext>
            </a:extLst>
          </p:cNvPr>
          <p:cNvSpPr>
            <a:spLocks noGrp="1"/>
          </p:cNvSpPr>
          <p:nvPr>
            <p:ph idx="1"/>
          </p:nvPr>
        </p:nvSpPr>
        <p:spPr/>
        <p:txBody>
          <a:bodyPr>
            <a:normAutofit fontScale="85000" lnSpcReduction="20000"/>
          </a:bodyPr>
          <a:lstStyle/>
          <a:p>
            <a:pPr marL="0" indent="0">
              <a:buNone/>
            </a:pPr>
            <a:r>
              <a:rPr lang="en-US" b="1" dirty="0"/>
              <a:t>Parental Screening</a:t>
            </a:r>
            <a:r>
              <a:rPr lang="en-US" dirty="0"/>
              <a:t>:  Parent/caregivers are strongly encouraged to monitor their children for signs of illness every day as they are the front line for assessing illness in their children.  Students who are sick should not attend school.  Employees who are ill should also remain at home.</a:t>
            </a:r>
          </a:p>
          <a:p>
            <a:pPr marL="0" indent="0">
              <a:buNone/>
            </a:pPr>
            <a:r>
              <a:rPr lang="en-US" b="1" dirty="0"/>
              <a:t>Response to Symptomatic Students and Staff</a:t>
            </a:r>
            <a:r>
              <a:rPr lang="en-US" dirty="0"/>
              <a:t>:  the nurse is the contact person for any COVID-19 related issues that arise.</a:t>
            </a:r>
          </a:p>
          <a:p>
            <a:pPr marL="0" indent="0">
              <a:buNone/>
            </a:pPr>
            <a:r>
              <a:rPr lang="en-US" dirty="0"/>
              <a:t>Procedures are in place to identify and respond to a student or staff member who becomes ill with COVID-19 symptoms while in a school building.  This includes checking with students as the enter the building in the morning.  If a student is identified as ill with COVID-19 symptoms while at school, he/she will be isolated in Heritage Hall pending parental pick-up.  Staff members will be sent home if experiencing symptoms.  Hygiene supplies, including additional masks, facial tissues, and sanitizer (over 60% alcohol content) will be available.                                                                                                                      </a:t>
            </a:r>
            <a:fld id="{A54E06F6-4B62-4246-B87D-FFE8D7C99812}" type="slidenum">
              <a:rPr lang="en-US" smtClean="0"/>
              <a:t>8</a:t>
            </a:fld>
            <a:r>
              <a:rPr lang="en-US" dirty="0"/>
              <a:t>                                                                    </a:t>
            </a:r>
          </a:p>
        </p:txBody>
      </p:sp>
    </p:spTree>
    <p:extLst>
      <p:ext uri="{BB962C8B-B14F-4D97-AF65-F5344CB8AC3E}">
        <p14:creationId xmlns:p14="http://schemas.microsoft.com/office/powerpoint/2010/main" val="170095632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6C552-57B7-4AAA-90E7-48510BFBAFE5}"/>
              </a:ext>
            </a:extLst>
          </p:cNvPr>
          <p:cNvSpPr>
            <a:spLocks noGrp="1"/>
          </p:cNvSpPr>
          <p:nvPr>
            <p:ph type="title"/>
          </p:nvPr>
        </p:nvSpPr>
        <p:spPr/>
        <p:txBody>
          <a:bodyPr/>
          <a:lstStyle/>
          <a:p>
            <a:r>
              <a:rPr lang="en-US" dirty="0"/>
              <a:t>Contact tracing</a:t>
            </a:r>
          </a:p>
        </p:txBody>
      </p:sp>
      <p:sp>
        <p:nvSpPr>
          <p:cNvPr id="3" name="Content Placeholder 2">
            <a:extLst>
              <a:ext uri="{FF2B5EF4-FFF2-40B4-BE49-F238E27FC236}">
                <a16:creationId xmlns:a16="http://schemas.microsoft.com/office/drawing/2014/main" id="{096846CC-8AC7-437A-B434-20609F254233}"/>
              </a:ext>
            </a:extLst>
          </p:cNvPr>
          <p:cNvSpPr>
            <a:spLocks noGrp="1"/>
          </p:cNvSpPr>
          <p:nvPr>
            <p:ph idx="1"/>
          </p:nvPr>
        </p:nvSpPr>
        <p:spPr/>
        <p:txBody>
          <a:bodyPr>
            <a:normAutofit fontScale="92500"/>
          </a:bodyPr>
          <a:lstStyle/>
          <a:p>
            <a:pPr marL="0" indent="0">
              <a:buNone/>
            </a:pPr>
            <a:r>
              <a:rPr lang="en-US" dirty="0"/>
              <a:t>If a staff member or student reports that they have contracted the COVID-19 virus or come in close contact with someone who has the virus, a report will be made to the Ridgewood Health Department (RHD).  The RHD and school nurse will then facilitate the contact tracing protocol/process and make recommendations for a school and/or community response.</a:t>
            </a:r>
          </a:p>
          <a:p>
            <a:pPr marL="0" indent="0">
              <a:buNone/>
            </a:pPr>
            <a:r>
              <a:rPr lang="en-US" dirty="0"/>
              <a:t>The school nurse is the designated staff member who will work with the DOH to identify possible close contacts of the COVID-19 positive individual to potentially reduce further exposure.  Close contact is defined as being within 6 feet for more than 15 minutes cumulatively, over a 24-hour period.                                                                                                                                                                                                          										</a:t>
            </a:r>
            <a:fld id="{9A744FA6-97AF-46BC-83E5-560A91CA6FD0}" type="slidenum">
              <a:rPr lang="en-US" smtClean="0"/>
              <a:t>9</a:t>
            </a:fld>
            <a:endParaRPr lang="en-US" dirty="0"/>
          </a:p>
        </p:txBody>
      </p:sp>
    </p:spTree>
    <p:extLst>
      <p:ext uri="{BB962C8B-B14F-4D97-AF65-F5344CB8AC3E}">
        <p14:creationId xmlns:p14="http://schemas.microsoft.com/office/powerpoint/2010/main" val="315218758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TM10001114[[fn=Gallery]]</Template>
  <TotalTime>474</TotalTime>
  <Words>1741</Words>
  <Application>Microsoft Office PowerPoint</Application>
  <PresentationFormat>Widescreen</PresentationFormat>
  <Paragraphs>86</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Gill Sans MT</vt:lpstr>
      <vt:lpstr>Wingdings</vt:lpstr>
      <vt:lpstr>Gallery</vt:lpstr>
      <vt:lpstr>Virtual Remote Instruction Plan</vt:lpstr>
      <vt:lpstr>Table of Contents</vt:lpstr>
      <vt:lpstr>The road forward:  health and safety guidance for the 2021-2022 school year</vt:lpstr>
      <vt:lpstr>Mask wearing protocol</vt:lpstr>
      <vt:lpstr>Physical Distancing and cohorting</vt:lpstr>
      <vt:lpstr>Exposure protocols according to vaccination status</vt:lpstr>
      <vt:lpstr>Exposure protocols according to vaccination status</vt:lpstr>
      <vt:lpstr>Screening</vt:lpstr>
      <vt:lpstr>Contact tracing</vt:lpstr>
      <vt:lpstr>Communication</vt:lpstr>
      <vt:lpstr>Virtual instruction due to quarantine status</vt:lpstr>
      <vt:lpstr>Technology – student devices</vt:lpstr>
      <vt:lpstr>Food Services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Virtual Remote Instruction Plan</dc:title>
  <dc:creator>DrSteve</dc:creator>
  <cp:lastModifiedBy>DrSteve</cp:lastModifiedBy>
  <cp:revision>19</cp:revision>
  <dcterms:created xsi:type="dcterms:W3CDTF">2021-09-02T13:45:41Z</dcterms:created>
  <dcterms:modified xsi:type="dcterms:W3CDTF">2021-09-23T14:22:35Z</dcterms:modified>
</cp:coreProperties>
</file>